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 id="2147483662"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40CB96-DFD6-45C2-98ED-1704BA478F4C}">
  <a:tblStyle styleId="{3D40CB96-DFD6-45C2-98ED-1704BA478F4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 name="Google Shape;1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An ANOVA was estimated with the input variables, origin state and destination state, and the outcome variable, departure delay in minutes. Both input variables are slightly able to explain the variation in departure delay, although there is not a strong association (origin state: F-ratio = 2.95, p &lt; 0.05; destination state: F-ratio = 2.39, p &lt; 0.05). The F-ratios are significant, so we can reject the null hypothesis which says there is no difference between the origin states or the destination states and departure delay. However, the adjusted R</a:t>
            </a:r>
            <a:r>
              <a:rPr lang="en-US" sz="1800" b="0" i="0" u="none" strike="noStrike" baseline="30000">
                <a:solidFill>
                  <a:srgbClr val="000000"/>
                </a:solidFill>
                <a:latin typeface="Calibri"/>
                <a:ea typeface="Calibri"/>
                <a:cs typeface="Calibri"/>
                <a:sym typeface="Calibri"/>
              </a:rPr>
              <a:t>2</a:t>
            </a:r>
            <a:r>
              <a:rPr lang="en-US" sz="1800" b="0" i="0" u="none" strike="noStrike">
                <a:solidFill>
                  <a:srgbClr val="000000"/>
                </a:solidFill>
                <a:latin typeface="Calibri"/>
                <a:ea typeface="Calibri"/>
                <a:cs typeface="Calibri"/>
                <a:sym typeface="Calibri"/>
              </a:rPr>
              <a:t> values &lt; 0.01 so it is not a lot of explanatory power in our outcome variable</a:t>
            </a:r>
            <a:endParaRPr/>
          </a:p>
        </p:txBody>
      </p:sp>
      <p:sp>
        <p:nvSpPr>
          <p:cNvPr id="195" name="Google Shape;19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4" name="Google Shape;244;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 name="Google Shape;79;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3"/>
          <p:cNvSpPr>
            <a:spLocks noGrp="1"/>
          </p:cNvSpPr>
          <p:nvPr>
            <p:ph type="pic" idx="2"/>
          </p:nvPr>
        </p:nvSpPr>
        <p:spPr>
          <a:xfrm>
            <a:off x="5183188" y="987425"/>
            <a:ext cx="6172200" cy="4873625"/>
          </a:xfrm>
          <a:prstGeom prst="rect">
            <a:avLst/>
          </a:prstGeom>
          <a:noFill/>
          <a:ln>
            <a:noFill/>
          </a:ln>
        </p:spPr>
      </p:sp>
      <p:sp>
        <p:nvSpPr>
          <p:cNvPr id="86" name="Google Shape;86;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5"/>
        <p:cNvGrpSpPr/>
        <p:nvPr/>
      </p:nvGrpSpPr>
      <p:grpSpPr>
        <a:xfrm>
          <a:off x="0" y="0"/>
          <a:ext cx="0" cy="0"/>
          <a:chOff x="0" y="0"/>
          <a:chExt cx="0" cy="0"/>
        </a:xfrm>
      </p:grpSpPr>
      <p:sp>
        <p:nvSpPr>
          <p:cNvPr id="106" name="Google Shape;106;p16"/>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7" name="Google Shape;107;p16" descr="Planes on an airport"/>
          <p:cNvPicPr preferRelativeResize="0"/>
          <p:nvPr/>
        </p:nvPicPr>
        <p:blipFill rotWithShape="1">
          <a:blip r:embed="rId3">
            <a:alphaModFix/>
          </a:blip>
          <a:srcRect l="2970" r="8867" b="2"/>
          <a:stretch/>
        </p:blipFill>
        <p:spPr>
          <a:xfrm>
            <a:off x="3523488" y="10"/>
            <a:ext cx="8668512" cy="6857990"/>
          </a:xfrm>
          <a:prstGeom prst="rect">
            <a:avLst/>
          </a:prstGeom>
          <a:noFill/>
          <a:ln>
            <a:noFill/>
          </a:ln>
        </p:spPr>
      </p:pic>
      <p:sp>
        <p:nvSpPr>
          <p:cNvPr id="108" name="Google Shape;108;p16"/>
          <p:cNvSpPr/>
          <p:nvPr/>
        </p:nvSpPr>
        <p:spPr>
          <a:xfrm>
            <a:off x="3" y="0"/>
            <a:ext cx="9339206" cy="6858000"/>
          </a:xfrm>
          <a:prstGeom prst="rect">
            <a:avLst/>
          </a:prstGeom>
          <a:gradFill>
            <a:gsLst>
              <a:gs pos="0">
                <a:srgbClr val="000000">
                  <a:alpha val="0"/>
                </a:srgbClr>
              </a:gs>
              <a:gs pos="33000">
                <a:srgbClr val="000000">
                  <a:alpha val="63529"/>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16"/>
          <p:cNvSpPr txBox="1">
            <a:spLocks noGrp="1"/>
          </p:cNvSpPr>
          <p:nvPr>
            <p:ph type="ctr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700"/>
              <a:buFont typeface="Calibri"/>
              <a:buNone/>
            </a:pPr>
            <a:r>
              <a:rPr lang="en-US" sz="3700" b="0" i="0" u="none" strike="noStrike">
                <a:latin typeface="Calibri"/>
                <a:ea typeface="Calibri"/>
                <a:cs typeface="Calibri"/>
                <a:sym typeface="Calibri"/>
              </a:rPr>
              <a:t>Flight Delays by Days: Applied Data Analytics to Identify Factors Associated with Flight Delays</a:t>
            </a:r>
            <a:endParaRPr sz="3700"/>
          </a:p>
        </p:txBody>
      </p:sp>
      <p:sp>
        <p:nvSpPr>
          <p:cNvPr id="110" name="Google Shape;110;p16"/>
          <p:cNvSpPr txBox="1">
            <a:spLocks noGrp="1"/>
          </p:cNvSpPr>
          <p:nvPr>
            <p:ph type="subTitle" idx="1"/>
          </p:nvPr>
        </p:nvSpPr>
        <p:spPr>
          <a:xfrm>
            <a:off x="477980" y="4872922"/>
            <a:ext cx="4023359" cy="166642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800"/>
              <a:buNone/>
            </a:pPr>
            <a:r>
              <a:rPr lang="en-US" sz="1800" b="0" i="0" u="none" strike="noStrike">
                <a:latin typeface="Calibri"/>
                <a:ea typeface="Calibri"/>
                <a:cs typeface="Calibri"/>
                <a:sym typeface="Calibri"/>
              </a:rPr>
              <a:t>BIT 5534</a:t>
            </a:r>
            <a:r>
              <a:rPr lang="en-US" sz="1800">
                <a:latin typeface="Calibri"/>
                <a:ea typeface="Calibri"/>
                <a:cs typeface="Calibri"/>
                <a:sym typeface="Calibri"/>
              </a:rPr>
              <a:t> </a:t>
            </a:r>
            <a:r>
              <a:rPr lang="en-US" sz="1800" b="0" i="0" u="none" strike="noStrike">
                <a:latin typeface="Calibri"/>
                <a:ea typeface="Calibri"/>
                <a:cs typeface="Calibri"/>
                <a:sym typeface="Calibri"/>
              </a:rPr>
              <a:t>Group 6</a:t>
            </a:r>
            <a:endParaRPr sz="1800" b="0"/>
          </a:p>
          <a:p>
            <a:pPr marL="0" lvl="0" indent="0" algn="l" rtl="0">
              <a:lnSpc>
                <a:spcPct val="90000"/>
              </a:lnSpc>
              <a:spcBef>
                <a:spcPts val="600"/>
              </a:spcBef>
              <a:spcAft>
                <a:spcPts val="0"/>
              </a:spcAft>
              <a:buClr>
                <a:schemeClr val="lt1"/>
              </a:buClr>
              <a:buSzPts val="1800"/>
              <a:buNone/>
            </a:pPr>
            <a:endParaRPr sz="1800" b="0"/>
          </a:p>
        </p:txBody>
      </p:sp>
      <p:sp>
        <p:nvSpPr>
          <p:cNvPr id="111" name="Google Shape;111;p16"/>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 name="Google Shape;112;p16"/>
          <p:cNvSpPr/>
          <p:nvPr/>
        </p:nvSpPr>
        <p:spPr>
          <a:xfrm>
            <a:off x="481029" y="4546920"/>
            <a:ext cx="3977640"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advTm="207932"/>
    </mc:Choice>
    <mc:Fallback xmlns="">
      <p:transition spd="slow" advTm="2079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 name="Google Shape;118;p17"/>
          <p:cNvSpPr/>
          <p:nvPr/>
        </p:nvSpPr>
        <p:spPr>
          <a:xfrm>
            <a:off x="-1" y="0"/>
            <a:ext cx="4818889" cy="6858000"/>
          </a:xfrm>
          <a:custGeom>
            <a:avLst/>
            <a:gdLst/>
            <a:ahLst/>
            <a:cxnLst/>
            <a:rect l="l" t="t" r="r" b="b"/>
            <a:pathLst>
              <a:path w="4818889" h="6858000" extrusionOk="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9" name="Google Shape;119;p17"/>
          <p:cNvSpPr/>
          <p:nvPr/>
        </p:nvSpPr>
        <p:spPr>
          <a:xfrm>
            <a:off x="1" y="0"/>
            <a:ext cx="4811477" cy="6858000"/>
          </a:xfrm>
          <a:custGeom>
            <a:avLst/>
            <a:gdLst/>
            <a:ahLst/>
            <a:cxnLst/>
            <a:rect l="l" t="t" r="r" b="b"/>
            <a:pathLst>
              <a:path w="4811477" h="6858000" extrusionOk="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0" name="Google Shape;120;p17"/>
          <p:cNvSpPr txBox="1">
            <a:spLocks noGrp="1"/>
          </p:cNvSpPr>
          <p:nvPr>
            <p:ph type="title"/>
          </p:nvPr>
        </p:nvSpPr>
        <p:spPr>
          <a:xfrm>
            <a:off x="621792" y="1161288"/>
            <a:ext cx="3602736" cy="45262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3800"/>
              <a:t>Agenda</a:t>
            </a:r>
            <a:endParaRPr sz="4200"/>
          </a:p>
        </p:txBody>
      </p:sp>
      <p:sp>
        <p:nvSpPr>
          <p:cNvPr id="121" name="Google Shape;121;p17"/>
          <p:cNvSpPr/>
          <p:nvPr/>
        </p:nvSpPr>
        <p:spPr>
          <a:xfrm>
            <a:off x="0" y="3081528"/>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22" name="Google Shape;122;p17"/>
          <p:cNvGrpSpPr/>
          <p:nvPr/>
        </p:nvGrpSpPr>
        <p:grpSpPr>
          <a:xfrm>
            <a:off x="5303520" y="377848"/>
            <a:ext cx="6364224" cy="6080530"/>
            <a:chOff x="0" y="7734"/>
            <a:chExt cx="6364224" cy="6080530"/>
          </a:xfrm>
        </p:grpSpPr>
        <p:sp>
          <p:nvSpPr>
            <p:cNvPr id="123" name="Google Shape;123;p17"/>
            <p:cNvSpPr/>
            <p:nvPr/>
          </p:nvSpPr>
          <p:spPr>
            <a:xfrm>
              <a:off x="0" y="7734"/>
              <a:ext cx="6364224" cy="1013421"/>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7"/>
            <p:cNvSpPr/>
            <p:nvPr/>
          </p:nvSpPr>
          <p:spPr>
            <a:xfrm>
              <a:off x="306560" y="235754"/>
              <a:ext cx="557382" cy="55738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17"/>
            <p:cNvSpPr/>
            <p:nvPr/>
          </p:nvSpPr>
          <p:spPr>
            <a:xfrm>
              <a:off x="1170502" y="7734"/>
              <a:ext cx="5192577"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17"/>
            <p:cNvSpPr txBox="1"/>
            <p:nvPr/>
          </p:nvSpPr>
          <p:spPr>
            <a:xfrm>
              <a:off x="1170502" y="7734"/>
              <a:ext cx="5192577"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Business Problem</a:t>
              </a:r>
              <a:endParaRPr sz="1400" b="0" i="0" u="none" strike="noStrike" cap="none">
                <a:solidFill>
                  <a:srgbClr val="000000"/>
                </a:solidFill>
                <a:latin typeface="Arial"/>
                <a:ea typeface="Arial"/>
                <a:cs typeface="Arial"/>
                <a:sym typeface="Arial"/>
              </a:endParaRPr>
            </a:p>
          </p:txBody>
        </p:sp>
        <p:sp>
          <p:nvSpPr>
            <p:cNvPr id="127" name="Google Shape;127;p17"/>
            <p:cNvSpPr/>
            <p:nvPr/>
          </p:nvSpPr>
          <p:spPr>
            <a:xfrm>
              <a:off x="0" y="1274511"/>
              <a:ext cx="6364224" cy="1013421"/>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17"/>
            <p:cNvSpPr/>
            <p:nvPr/>
          </p:nvSpPr>
          <p:spPr>
            <a:xfrm>
              <a:off x="306560" y="1502531"/>
              <a:ext cx="557382" cy="55738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17"/>
            <p:cNvSpPr/>
            <p:nvPr/>
          </p:nvSpPr>
          <p:spPr>
            <a:xfrm>
              <a:off x="1170502" y="1274511"/>
              <a:ext cx="5192577"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17"/>
            <p:cNvSpPr txBox="1"/>
            <p:nvPr/>
          </p:nvSpPr>
          <p:spPr>
            <a:xfrm>
              <a:off x="1170502" y="1274511"/>
              <a:ext cx="5192577"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Description of Data</a:t>
              </a:r>
              <a:endParaRPr sz="1400" b="0" i="0" u="none" strike="noStrike" cap="none">
                <a:solidFill>
                  <a:srgbClr val="000000"/>
                </a:solidFill>
                <a:latin typeface="Arial"/>
                <a:ea typeface="Arial"/>
                <a:cs typeface="Arial"/>
                <a:sym typeface="Arial"/>
              </a:endParaRPr>
            </a:p>
          </p:txBody>
        </p:sp>
        <p:sp>
          <p:nvSpPr>
            <p:cNvPr id="131" name="Google Shape;131;p17"/>
            <p:cNvSpPr/>
            <p:nvPr/>
          </p:nvSpPr>
          <p:spPr>
            <a:xfrm>
              <a:off x="0" y="2541289"/>
              <a:ext cx="6364224" cy="1013421"/>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17"/>
            <p:cNvSpPr/>
            <p:nvPr/>
          </p:nvSpPr>
          <p:spPr>
            <a:xfrm>
              <a:off x="306560" y="2769308"/>
              <a:ext cx="557382" cy="55738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17"/>
            <p:cNvSpPr/>
            <p:nvPr/>
          </p:nvSpPr>
          <p:spPr>
            <a:xfrm>
              <a:off x="1170502" y="2541289"/>
              <a:ext cx="5192577"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17"/>
            <p:cNvSpPr txBox="1"/>
            <p:nvPr/>
          </p:nvSpPr>
          <p:spPr>
            <a:xfrm>
              <a:off x="1170502" y="2541289"/>
              <a:ext cx="5192577"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Variable Dictionary</a:t>
              </a:r>
              <a:endParaRPr sz="1400" b="0" i="0" u="none" strike="noStrike" cap="none">
                <a:solidFill>
                  <a:srgbClr val="000000"/>
                </a:solidFill>
                <a:latin typeface="Arial"/>
                <a:ea typeface="Arial"/>
                <a:cs typeface="Arial"/>
                <a:sym typeface="Arial"/>
              </a:endParaRPr>
            </a:p>
          </p:txBody>
        </p:sp>
        <p:sp>
          <p:nvSpPr>
            <p:cNvPr id="135" name="Google Shape;135;p17"/>
            <p:cNvSpPr/>
            <p:nvPr/>
          </p:nvSpPr>
          <p:spPr>
            <a:xfrm>
              <a:off x="0" y="3808066"/>
              <a:ext cx="6364224" cy="1013421"/>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17"/>
            <p:cNvSpPr/>
            <p:nvPr/>
          </p:nvSpPr>
          <p:spPr>
            <a:xfrm>
              <a:off x="306560" y="4036086"/>
              <a:ext cx="557382" cy="55738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17"/>
            <p:cNvSpPr/>
            <p:nvPr/>
          </p:nvSpPr>
          <p:spPr>
            <a:xfrm>
              <a:off x="1170502" y="3808066"/>
              <a:ext cx="2863900"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17"/>
            <p:cNvSpPr txBox="1"/>
            <p:nvPr/>
          </p:nvSpPr>
          <p:spPr>
            <a:xfrm>
              <a:off x="1170502" y="3808066"/>
              <a:ext cx="2863900"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Analyses</a:t>
              </a:r>
              <a:endParaRPr sz="1400" b="0" i="0" u="none" strike="noStrike" cap="none">
                <a:solidFill>
                  <a:srgbClr val="000000"/>
                </a:solidFill>
                <a:latin typeface="Arial"/>
                <a:ea typeface="Arial"/>
                <a:cs typeface="Arial"/>
                <a:sym typeface="Arial"/>
              </a:endParaRPr>
            </a:p>
          </p:txBody>
        </p:sp>
        <p:sp>
          <p:nvSpPr>
            <p:cNvPr id="139" name="Google Shape;139;p17"/>
            <p:cNvSpPr/>
            <p:nvPr/>
          </p:nvSpPr>
          <p:spPr>
            <a:xfrm>
              <a:off x="4034403" y="3808066"/>
              <a:ext cx="2328676"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17"/>
            <p:cNvSpPr txBox="1"/>
            <p:nvPr/>
          </p:nvSpPr>
          <p:spPr>
            <a:xfrm>
              <a:off x="4034403" y="3808066"/>
              <a:ext cx="2328676"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ANOVA</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Linear Regression</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PCA</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Neural Network</a:t>
              </a:r>
              <a:endParaRPr sz="1400" b="0" i="0" u="none" strike="noStrike" cap="none">
                <a:solidFill>
                  <a:srgbClr val="000000"/>
                </a:solidFill>
                <a:latin typeface="Arial"/>
                <a:ea typeface="Arial"/>
                <a:cs typeface="Arial"/>
                <a:sym typeface="Arial"/>
              </a:endParaRPr>
            </a:p>
          </p:txBody>
        </p:sp>
        <p:sp>
          <p:nvSpPr>
            <p:cNvPr id="141" name="Google Shape;141;p17"/>
            <p:cNvSpPr/>
            <p:nvPr/>
          </p:nvSpPr>
          <p:spPr>
            <a:xfrm>
              <a:off x="0" y="5074843"/>
              <a:ext cx="6364224" cy="1013421"/>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7"/>
            <p:cNvSpPr/>
            <p:nvPr/>
          </p:nvSpPr>
          <p:spPr>
            <a:xfrm>
              <a:off x="306560" y="5302863"/>
              <a:ext cx="557382" cy="557382"/>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17"/>
            <p:cNvSpPr/>
            <p:nvPr/>
          </p:nvSpPr>
          <p:spPr>
            <a:xfrm>
              <a:off x="1170502" y="5074843"/>
              <a:ext cx="5192577" cy="101342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17"/>
            <p:cNvSpPr txBox="1"/>
            <p:nvPr/>
          </p:nvSpPr>
          <p:spPr>
            <a:xfrm>
              <a:off x="1170502" y="5074843"/>
              <a:ext cx="5192577" cy="1013421"/>
            </a:xfrm>
            <a:prstGeom prst="rect">
              <a:avLst/>
            </a:prstGeom>
            <a:noFill/>
            <a:ln>
              <a:noFill/>
            </a:ln>
          </p:spPr>
          <p:txBody>
            <a:bodyPr spcFirstLastPara="1" wrap="square" lIns="107250" tIns="107250" rIns="107250" bIns="10725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Conclusions</a:t>
              </a:r>
              <a:endParaRPr sz="1400" b="0" i="0" u="none" strike="noStrike" cap="none">
                <a:solidFill>
                  <a:srgbClr val="000000"/>
                </a:solidFill>
                <a:latin typeface="Arial"/>
                <a:ea typeface="Arial"/>
                <a:cs typeface="Arial"/>
                <a:sym typeface="Arial"/>
              </a:endParaRPr>
            </a:p>
          </p:txBody>
        </p:sp>
      </p:grpSp>
      <p:sp>
        <p:nvSpPr>
          <p:cNvPr id="145" name="Google Shape;14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9514"/>
    </mc:Choice>
    <mc:Fallback xmlns="">
      <p:transition spd="slow" advTm="1951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9"/>
        <p:cNvGrpSpPr/>
        <p:nvPr/>
      </p:nvGrpSpPr>
      <p:grpSpPr>
        <a:xfrm>
          <a:off x="0" y="0"/>
          <a:ext cx="0" cy="0"/>
          <a:chOff x="0" y="0"/>
          <a:chExt cx="0" cy="0"/>
        </a:xfrm>
      </p:grpSpPr>
      <p:sp>
        <p:nvSpPr>
          <p:cNvPr id="150" name="Google Shape;150;p18"/>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p18"/>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US" sz="3800"/>
              <a:t>Business Problem</a:t>
            </a:r>
            <a:endParaRPr sz="3800"/>
          </a:p>
        </p:txBody>
      </p:sp>
      <p:sp>
        <p:nvSpPr>
          <p:cNvPr id="152" name="Google Shape;152;p18"/>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 name="Google Shape;153;p18"/>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b="0" i="0" u="none" strike="noStrike">
                <a:latin typeface="Calibri"/>
                <a:ea typeface="Calibri"/>
                <a:cs typeface="Calibri"/>
                <a:sym typeface="Calibri"/>
              </a:rPr>
              <a:t>The aviation industry plays a significant role in transportation</a:t>
            </a:r>
            <a:endParaRPr/>
          </a:p>
          <a:p>
            <a:pPr marL="228600" lvl="0" indent="-228600" algn="l" rtl="0">
              <a:lnSpc>
                <a:spcPct val="90000"/>
              </a:lnSpc>
              <a:spcBef>
                <a:spcPts val="600"/>
              </a:spcBef>
              <a:spcAft>
                <a:spcPts val="0"/>
              </a:spcAft>
              <a:buClr>
                <a:schemeClr val="dk1"/>
              </a:buClr>
              <a:buSzPts val="1700"/>
              <a:buChar char="•"/>
            </a:pPr>
            <a:r>
              <a:rPr lang="en-US" sz="1700" b="0" i="0" u="none" strike="noStrike">
                <a:latin typeface="Calibri"/>
                <a:ea typeface="Calibri"/>
                <a:cs typeface="Calibri"/>
                <a:sym typeface="Calibri"/>
              </a:rPr>
              <a:t>Flight delays heavily impact the efficiency and operations of the aviation industry</a:t>
            </a:r>
            <a:endParaRPr/>
          </a:p>
          <a:p>
            <a:pPr marL="685800" lvl="1" indent="-228600" algn="l" rtl="0">
              <a:lnSpc>
                <a:spcPct val="90000"/>
              </a:lnSpc>
              <a:spcBef>
                <a:spcPts val="600"/>
              </a:spcBef>
              <a:spcAft>
                <a:spcPts val="0"/>
              </a:spcAft>
              <a:buClr>
                <a:schemeClr val="dk1"/>
              </a:buClr>
              <a:buSzPts val="1700"/>
              <a:buChar char="•"/>
            </a:pPr>
            <a:r>
              <a:rPr lang="en-US" sz="1700">
                <a:latin typeface="Calibri"/>
                <a:ea typeface="Calibri"/>
                <a:cs typeface="Calibri"/>
                <a:sym typeface="Calibri"/>
              </a:rPr>
              <a:t>Potential causes:</a:t>
            </a:r>
            <a:endParaRPr/>
          </a:p>
          <a:p>
            <a:pPr marL="1143000" lvl="2" indent="-228600" algn="l" rtl="0">
              <a:lnSpc>
                <a:spcPct val="90000"/>
              </a:lnSpc>
              <a:spcBef>
                <a:spcPts val="600"/>
              </a:spcBef>
              <a:spcAft>
                <a:spcPts val="0"/>
              </a:spcAft>
              <a:buClr>
                <a:schemeClr val="dk1"/>
              </a:buClr>
              <a:buSzPts val="1700"/>
              <a:buChar char="•"/>
            </a:pPr>
            <a:r>
              <a:rPr lang="en-US" sz="1700" b="0" i="0" u="none" strike="noStrike">
                <a:latin typeface="Calibri"/>
                <a:ea typeface="Calibri"/>
                <a:cs typeface="Calibri"/>
                <a:sym typeface="Calibri"/>
              </a:rPr>
              <a:t>Weather</a:t>
            </a:r>
            <a:endParaRPr/>
          </a:p>
          <a:p>
            <a:pPr marL="1143000" lvl="2" indent="-228600" algn="l" rtl="0">
              <a:lnSpc>
                <a:spcPct val="90000"/>
              </a:lnSpc>
              <a:spcBef>
                <a:spcPts val="600"/>
              </a:spcBef>
              <a:spcAft>
                <a:spcPts val="0"/>
              </a:spcAft>
              <a:buClr>
                <a:schemeClr val="dk1"/>
              </a:buClr>
              <a:buSzPts val="1700"/>
              <a:buChar char="•"/>
            </a:pPr>
            <a:r>
              <a:rPr lang="en-US" sz="1700">
                <a:latin typeface="Calibri"/>
                <a:ea typeface="Calibri"/>
                <a:cs typeface="Calibri"/>
                <a:sym typeface="Calibri"/>
              </a:rPr>
              <a:t>Security issues</a:t>
            </a:r>
            <a:endParaRPr/>
          </a:p>
          <a:p>
            <a:pPr marL="1143000" lvl="2" indent="-228600" algn="l" rtl="0">
              <a:lnSpc>
                <a:spcPct val="90000"/>
              </a:lnSpc>
              <a:spcBef>
                <a:spcPts val="600"/>
              </a:spcBef>
              <a:spcAft>
                <a:spcPts val="0"/>
              </a:spcAft>
              <a:buClr>
                <a:schemeClr val="dk1"/>
              </a:buClr>
              <a:buSzPts val="1700"/>
              <a:buChar char="•"/>
            </a:pPr>
            <a:r>
              <a:rPr lang="en-US" sz="1700" b="0" i="0" u="none" strike="noStrike">
                <a:latin typeface="Calibri"/>
                <a:ea typeface="Calibri"/>
                <a:cs typeface="Calibri"/>
                <a:sym typeface="Calibri"/>
              </a:rPr>
              <a:t>Inefficient operations</a:t>
            </a:r>
            <a:endParaRPr sz="1700">
              <a:latin typeface="Calibri"/>
              <a:ea typeface="Calibri"/>
              <a:cs typeface="Calibri"/>
              <a:sym typeface="Calibri"/>
            </a:endParaRPr>
          </a:p>
          <a:p>
            <a:pPr marL="228600" lvl="0" indent="-228600" algn="l" rtl="0">
              <a:lnSpc>
                <a:spcPct val="90000"/>
              </a:lnSpc>
              <a:spcBef>
                <a:spcPts val="600"/>
              </a:spcBef>
              <a:spcAft>
                <a:spcPts val="0"/>
              </a:spcAft>
              <a:buClr>
                <a:schemeClr val="dk1"/>
              </a:buClr>
              <a:buSzPts val="1700"/>
              <a:buChar char="•"/>
            </a:pPr>
            <a:r>
              <a:rPr lang="en-US" sz="1700" b="0" i="0" u="none" strike="noStrike">
                <a:latin typeface="Calibri"/>
                <a:ea typeface="Calibri"/>
                <a:cs typeface="Calibri"/>
                <a:sym typeface="Calibri"/>
              </a:rPr>
              <a:t>We propose to better understand flight delays so we can predict when they are most likely to occur</a:t>
            </a:r>
            <a:endParaRPr/>
          </a:p>
        </p:txBody>
      </p:sp>
      <p:pic>
        <p:nvPicPr>
          <p:cNvPr id="154" name="Google Shape;154;p18" descr="Plane on tarmac"/>
          <p:cNvPicPr preferRelativeResize="0"/>
          <p:nvPr/>
        </p:nvPicPr>
        <p:blipFill rotWithShape="1">
          <a:blip r:embed="rId3">
            <a:alphaModFix/>
          </a:blip>
          <a:srcRect l="26833" r="23515"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
        <p:nvSpPr>
          <p:cNvPr id="155" name="Google Shape;15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85877"/>
    </mc:Choice>
    <mc:Fallback xmlns="">
      <p:transition spd="slow" advTm="8587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1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1" name="Google Shape;161;p19" descr="Analogue board showing flight information"/>
          <p:cNvPicPr preferRelativeResize="0"/>
          <p:nvPr/>
        </p:nvPicPr>
        <p:blipFill rotWithShape="1">
          <a:blip r:embed="rId3">
            <a:alphaModFix/>
          </a:blip>
          <a:srcRect l="11933" r="16926" b="-1"/>
          <a:stretch/>
        </p:blipFill>
        <p:spPr>
          <a:xfrm>
            <a:off x="4883022" y="10"/>
            <a:ext cx="7308978" cy="6857990"/>
          </a:xfrm>
          <a:custGeom>
            <a:avLst/>
            <a:gdLst/>
            <a:ahLst/>
            <a:cxnLst/>
            <a:rect l="l" t="t" r="r" b="b"/>
            <a:pathLst>
              <a:path w="7308978" h="6858000" extrusionOk="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ln>
            <a:noFill/>
          </a:ln>
        </p:spPr>
      </p:pic>
      <p:sp>
        <p:nvSpPr>
          <p:cNvPr id="162" name="Google Shape;162;p19"/>
          <p:cNvSpPr/>
          <p:nvPr/>
        </p:nvSpPr>
        <p:spPr>
          <a:xfrm>
            <a:off x="0" y="0"/>
            <a:ext cx="6096001" cy="6858000"/>
          </a:xfrm>
          <a:custGeom>
            <a:avLst/>
            <a:gdLst/>
            <a:ahLst/>
            <a:cxnLst/>
            <a:rect l="l" t="t" r="r" b="b"/>
            <a:pathLst>
              <a:path w="6096001" h="6858000" extrusionOk="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3" name="Google Shape;163;p19"/>
          <p:cNvSpPr/>
          <p:nvPr/>
        </p:nvSpPr>
        <p:spPr>
          <a:xfrm>
            <a:off x="0" y="0"/>
            <a:ext cx="6086857" cy="6858000"/>
          </a:xfrm>
          <a:custGeom>
            <a:avLst/>
            <a:gdLst/>
            <a:ahLst/>
            <a:cxnLst/>
            <a:rect l="l" t="t" r="r" b="b"/>
            <a:pathLst>
              <a:path w="6086857" h="6858000" extrusionOk="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4" name="Google Shape;164;p19"/>
          <p:cNvSpPr txBox="1">
            <a:spLocks noGrp="1"/>
          </p:cNvSpPr>
          <p:nvPr>
            <p:ph type="title"/>
          </p:nvPr>
        </p:nvSpPr>
        <p:spPr>
          <a:xfrm>
            <a:off x="374904" y="856488"/>
            <a:ext cx="4992624" cy="12435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US" sz="3400"/>
              <a:t>D</a:t>
            </a:r>
            <a:r>
              <a:rPr lang="en-US" sz="3800"/>
              <a:t>escription of Data</a:t>
            </a:r>
            <a:endParaRPr sz="4800"/>
          </a:p>
        </p:txBody>
      </p:sp>
      <p:sp>
        <p:nvSpPr>
          <p:cNvPr id="165" name="Google Shape;165;p19"/>
          <p:cNvSpPr/>
          <p:nvPr/>
        </p:nvSpPr>
        <p:spPr>
          <a:xfrm>
            <a:off x="0" y="1124325"/>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6" name="Google Shape;166;p19"/>
          <p:cNvSpPr/>
          <p:nvPr/>
        </p:nvSpPr>
        <p:spPr>
          <a:xfrm>
            <a:off x="437769" y="2195336"/>
            <a:ext cx="49834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7" name="Google Shape;167;p19"/>
          <p:cNvSpPr txBox="1">
            <a:spLocks noGrp="1"/>
          </p:cNvSpPr>
          <p:nvPr>
            <p:ph type="body" idx="1"/>
          </p:nvPr>
        </p:nvSpPr>
        <p:spPr>
          <a:xfrm>
            <a:off x="374904" y="2522949"/>
            <a:ext cx="5065776" cy="34023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Char char="•"/>
            </a:pPr>
            <a:r>
              <a:rPr lang="en-US" sz="1600" b="0" i="0" u="none" strike="noStrike">
                <a:latin typeface="Calibri"/>
                <a:ea typeface="Calibri"/>
                <a:cs typeface="Calibri"/>
                <a:sym typeface="Calibri"/>
              </a:rPr>
              <a:t>The dataset includes 562,785 cases with more than 50 attributes</a:t>
            </a:r>
            <a:endParaRPr/>
          </a:p>
          <a:p>
            <a:pPr marL="228600" lvl="0" indent="-228600" algn="l" rtl="0">
              <a:lnSpc>
                <a:spcPct val="90000"/>
              </a:lnSpc>
              <a:spcBef>
                <a:spcPts val="1000"/>
              </a:spcBef>
              <a:spcAft>
                <a:spcPts val="0"/>
              </a:spcAft>
              <a:buClr>
                <a:schemeClr val="dk1"/>
              </a:buClr>
              <a:buSzPts val="1600"/>
              <a:buChar char="•"/>
            </a:pPr>
            <a:r>
              <a:rPr lang="en-US" sz="1600" b="0" i="0" u="none" strike="noStrike">
                <a:latin typeface="Calibri"/>
                <a:ea typeface="Calibri"/>
                <a:cs typeface="Calibri"/>
                <a:sym typeface="Calibri"/>
              </a:rPr>
              <a:t>We focused on the following variables: </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origin airport</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destination airport</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difference in minutes between actual departure and scheduled departure (“departure delay”)</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distance flown</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day of month (as a number)</a:t>
            </a:r>
            <a:endParaRPr/>
          </a:p>
          <a:p>
            <a:pPr marL="685800" lvl="1" indent="-228600" algn="l" rtl="0">
              <a:lnSpc>
                <a:spcPct val="90000"/>
              </a:lnSpc>
              <a:spcBef>
                <a:spcPts val="500"/>
              </a:spcBef>
              <a:spcAft>
                <a:spcPts val="0"/>
              </a:spcAft>
              <a:buClr>
                <a:schemeClr val="dk1"/>
              </a:buClr>
              <a:buSzPts val="1600"/>
              <a:buChar char="•"/>
            </a:pPr>
            <a:r>
              <a:rPr lang="en-US" sz="1600" b="0" i="0" u="none" strike="noStrike">
                <a:latin typeface="Calibri"/>
                <a:ea typeface="Calibri"/>
                <a:cs typeface="Calibri"/>
                <a:sym typeface="Calibri"/>
              </a:rPr>
              <a:t>day of week (as a number)</a:t>
            </a:r>
            <a:endParaRPr sz="1600"/>
          </a:p>
        </p:txBody>
      </p:sp>
      <p:sp>
        <p:nvSpPr>
          <p:cNvPr id="168" name="Google Shape;16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59716"/>
    </mc:Choice>
    <mc:Fallback xmlns="">
      <p:transition spd="slow" advTm="1597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4" name="Google Shape;174;p20"/>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Calibri"/>
              <a:buNone/>
            </a:pPr>
            <a:r>
              <a:rPr lang="en-US" sz="3800">
                <a:solidFill>
                  <a:schemeClr val="dk1"/>
                </a:solidFill>
                <a:latin typeface="Calibri"/>
                <a:ea typeface="Calibri"/>
                <a:cs typeface="Calibri"/>
                <a:sym typeface="Calibri"/>
              </a:rPr>
              <a:t>Variable Dictionary</a:t>
            </a:r>
            <a:endParaRPr sz="3800"/>
          </a:p>
        </p:txBody>
      </p:sp>
      <p:sp>
        <p:nvSpPr>
          <p:cNvPr id="175" name="Google Shape;175;p20"/>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6" name="Google Shape;176;p20"/>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7" name="Google Shape;177;p20"/>
          <p:cNvSpPr/>
          <p:nvPr/>
        </p:nvSpPr>
        <p:spPr>
          <a:xfrm>
            <a:off x="3886200" y="1811338"/>
            <a:ext cx="12192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aphicFrame>
        <p:nvGraphicFramePr>
          <p:cNvPr id="178" name="Google Shape;178;p20"/>
          <p:cNvGraphicFramePr/>
          <p:nvPr/>
        </p:nvGraphicFramePr>
        <p:xfrm>
          <a:off x="4649396" y="926420"/>
          <a:ext cx="7391525" cy="5438450"/>
        </p:xfrm>
        <a:graphic>
          <a:graphicData uri="http://schemas.openxmlformats.org/drawingml/2006/table">
            <a:tbl>
              <a:tblPr>
                <a:noFill/>
                <a:tableStyleId>{3D40CB96-DFD6-45C2-98ED-1704BA478F4C}</a:tableStyleId>
              </a:tblPr>
              <a:tblGrid>
                <a:gridCol w="1896800">
                  <a:extLst>
                    <a:ext uri="{9D8B030D-6E8A-4147-A177-3AD203B41FA5}">
                      <a16:colId xmlns:a16="http://schemas.microsoft.com/office/drawing/2014/main" val="20000"/>
                    </a:ext>
                  </a:extLst>
                </a:gridCol>
                <a:gridCol w="1122375">
                  <a:extLst>
                    <a:ext uri="{9D8B030D-6E8A-4147-A177-3AD203B41FA5}">
                      <a16:colId xmlns:a16="http://schemas.microsoft.com/office/drawing/2014/main" val="20001"/>
                    </a:ext>
                  </a:extLst>
                </a:gridCol>
                <a:gridCol w="4372350">
                  <a:extLst>
                    <a:ext uri="{9D8B030D-6E8A-4147-A177-3AD203B41FA5}">
                      <a16:colId xmlns:a16="http://schemas.microsoft.com/office/drawing/2014/main" val="20002"/>
                    </a:ext>
                  </a:extLst>
                </a:gridCol>
              </a:tblGrid>
              <a:tr h="2515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Variable Name</a:t>
                      </a:r>
                      <a:endParaRPr sz="2400" u="none" strike="noStrike" cap="none"/>
                    </a:p>
                  </a:txBody>
                  <a:tcPr marL="43400" marR="43400" marT="28950" marB="289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Variable Type</a:t>
                      </a:r>
                      <a:endParaRPr sz="2400" u="none" strike="noStrike" cap="none"/>
                    </a:p>
                  </a:txBody>
                  <a:tcPr marL="43400" marR="43400" marT="28950" marB="289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Description</a:t>
                      </a:r>
                      <a:endParaRPr sz="2400" u="none" strike="noStrike" cap="none"/>
                    </a:p>
                  </a:txBody>
                  <a:tcPr marL="43400" marR="43400" marT="28950" marB="289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Orig (Origin airport)</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Origin airport</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OriginState</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The name of the state where the flight originated</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Dest (Destination airport)</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Destination airport</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DestState</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The name of the state of the flight’s destination</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4935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DepDelay</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Continuous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Difference in minutes between scheduled and actual departure time (early departures show negative numbers)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4935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DepDelayGroups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Continuous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Departure delay intervals, (every 15 minutes from &lt; -15 to &gt; 180)</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4935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ArrDelay</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Continuous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Difference in minutes between scheduled and actual arrival time (early arrivals show negative numbers)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ArrDelayGroups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Continuous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Arrival delay intervals, (every 15 minutes from &lt; -15 to &gt; 180)</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CancellationCode</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Reason for the cancellation</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Distance</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Continuous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Distance between airports, in miles</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Quarter</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Quarter of the year (first, second, third, or fourth)</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Month</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Month in which the flight occurred, from 1 - 12</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Day of Month</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
                      </a:r>
                      <a:r>
                        <a:rPr lang="en-US" sz="1400" u="none" strike="noStrike" cap="none">
                          <a:solidFill>
                            <a:schemeClr val="dk1"/>
                          </a:solidFill>
                          <a:latin typeface="Calibri"/>
                          <a:ea typeface="Calibri"/>
                          <a:cs typeface="Calibri"/>
                          <a:sym typeface="Calibri"/>
                        </a:rPr>
                        <a:t>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The day of month, from 1 - 31</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25150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Day of Week</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
                      </a:r>
                      <a:r>
                        <a:rPr lang="en-US" sz="1400" u="none" strike="noStrike" cap="none">
                          <a:solidFill>
                            <a:schemeClr val="dk1"/>
                          </a:solidFill>
                          <a:latin typeface="Calibri"/>
                          <a:ea typeface="Calibri"/>
                          <a:cs typeface="Calibri"/>
                          <a:sym typeface="Calibri"/>
                        </a:rPr>
                        <a:t>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The day of week, from 1 - 7</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302750">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Operating Airline</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Categorical</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Name of the airline operating the flight</a:t>
                      </a:r>
                      <a:endParaRPr sz="2400" u="none" strike="noStrike" cap="none"/>
                    </a:p>
                  </a:txBody>
                  <a:tcPr marL="43400" marR="43400" marT="28950" marB="289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bl>
          </a:graphicData>
        </a:graphic>
      </p:graphicFrame>
      <p:sp>
        <p:nvSpPr>
          <p:cNvPr id="179" name="Google Shape;17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48052"/>
    </mc:Choice>
    <mc:Fallback xmlns="">
      <p:transition spd="slow" advTm="4805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3"/>
        <p:cNvGrpSpPr/>
        <p:nvPr/>
      </p:nvGrpSpPr>
      <p:grpSpPr>
        <a:xfrm>
          <a:off x="0" y="0"/>
          <a:ext cx="0" cy="0"/>
          <a:chOff x="0" y="0"/>
          <a:chExt cx="0" cy="0"/>
        </a:xfrm>
      </p:grpSpPr>
      <p:sp>
        <p:nvSpPr>
          <p:cNvPr id="184" name="Google Shape;184;p21"/>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5" name="Google Shape;185;p21" descr="Sea plan on water"/>
          <p:cNvPicPr preferRelativeResize="0"/>
          <p:nvPr/>
        </p:nvPicPr>
        <p:blipFill rotWithShape="1">
          <a:blip r:embed="rId3">
            <a:alphaModFix/>
          </a:blip>
          <a:srcRect l="9645" r="6297"/>
          <a:stretch/>
        </p:blipFill>
        <p:spPr>
          <a:xfrm>
            <a:off x="3523488" y="10"/>
            <a:ext cx="8668512" cy="6857990"/>
          </a:xfrm>
          <a:prstGeom prst="rect">
            <a:avLst/>
          </a:prstGeom>
          <a:noFill/>
          <a:ln>
            <a:noFill/>
          </a:ln>
        </p:spPr>
      </p:pic>
      <p:sp>
        <p:nvSpPr>
          <p:cNvPr id="186" name="Google Shape;186;p21"/>
          <p:cNvSpPr/>
          <p:nvPr/>
        </p:nvSpPr>
        <p:spPr>
          <a:xfrm>
            <a:off x="3" y="0"/>
            <a:ext cx="9339206" cy="6858000"/>
          </a:xfrm>
          <a:prstGeom prst="rect">
            <a:avLst/>
          </a:prstGeom>
          <a:gradFill>
            <a:gsLst>
              <a:gs pos="0">
                <a:srgbClr val="000000">
                  <a:alpha val="0"/>
                </a:srgbClr>
              </a:gs>
              <a:gs pos="33000">
                <a:srgbClr val="000000">
                  <a:alpha val="63529"/>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7" name="Google Shape;187;p21"/>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Calibri"/>
              <a:buNone/>
            </a:pPr>
            <a:r>
              <a:rPr lang="en-US" sz="4800"/>
              <a:t>Analyses</a:t>
            </a:r>
            <a:endParaRPr/>
          </a:p>
        </p:txBody>
      </p:sp>
      <p:sp>
        <p:nvSpPr>
          <p:cNvPr id="188" name="Google Shape;188;p21"/>
          <p:cNvSpPr txBox="1">
            <a:spLocks noGrp="1"/>
          </p:cNvSpPr>
          <p:nvPr>
            <p:ph type="body" idx="1"/>
          </p:nvPr>
        </p:nvSpPr>
        <p:spPr>
          <a:xfrm>
            <a:off x="477980" y="4872922"/>
            <a:ext cx="4023359" cy="120814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000"/>
              <a:buNone/>
            </a:pPr>
            <a:r>
              <a:rPr lang="en-US" sz="2000"/>
              <a:t>ANOVA</a:t>
            </a:r>
            <a:endParaRPr sz="2000"/>
          </a:p>
          <a:p>
            <a:pPr marL="0" lvl="0" indent="0" algn="l" rtl="0">
              <a:lnSpc>
                <a:spcPct val="90000"/>
              </a:lnSpc>
              <a:spcBef>
                <a:spcPts val="0"/>
              </a:spcBef>
              <a:spcAft>
                <a:spcPts val="0"/>
              </a:spcAft>
              <a:buClr>
                <a:schemeClr val="lt1"/>
              </a:buClr>
              <a:buSzPts val="2000"/>
              <a:buNone/>
            </a:pPr>
            <a:r>
              <a:rPr lang="en-US" sz="2000"/>
              <a:t>Linear Regression</a:t>
            </a:r>
            <a:endParaRPr sz="2000"/>
          </a:p>
          <a:p>
            <a:pPr marL="0" lvl="0" indent="0" algn="l" rtl="0">
              <a:lnSpc>
                <a:spcPct val="90000"/>
              </a:lnSpc>
              <a:spcBef>
                <a:spcPts val="0"/>
              </a:spcBef>
              <a:spcAft>
                <a:spcPts val="0"/>
              </a:spcAft>
              <a:buClr>
                <a:schemeClr val="lt1"/>
              </a:buClr>
              <a:buSzPts val="2000"/>
              <a:buNone/>
            </a:pPr>
            <a:r>
              <a:rPr lang="en-US" sz="2000"/>
              <a:t>PCA</a:t>
            </a:r>
            <a:endParaRPr sz="2000"/>
          </a:p>
          <a:p>
            <a:pPr marL="0" lvl="0" indent="0" algn="l" rtl="0">
              <a:lnSpc>
                <a:spcPct val="90000"/>
              </a:lnSpc>
              <a:spcBef>
                <a:spcPts val="0"/>
              </a:spcBef>
              <a:spcAft>
                <a:spcPts val="0"/>
              </a:spcAft>
              <a:buClr>
                <a:schemeClr val="lt1"/>
              </a:buClr>
              <a:buSzPts val="2000"/>
              <a:buNone/>
            </a:pPr>
            <a:r>
              <a:rPr lang="en-US" sz="2000"/>
              <a:t>Neural Network</a:t>
            </a:r>
            <a:endParaRPr sz="2000"/>
          </a:p>
        </p:txBody>
      </p:sp>
      <p:sp>
        <p:nvSpPr>
          <p:cNvPr id="189" name="Google Shape;189;p2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0" name="Google Shape;190;p21"/>
          <p:cNvSpPr/>
          <p:nvPr/>
        </p:nvSpPr>
        <p:spPr>
          <a:xfrm>
            <a:off x="481029" y="4546920"/>
            <a:ext cx="3977640"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1" name="Google Shape;19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p2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8" name="Google Shape;198;p22"/>
          <p:cNvSpPr/>
          <p:nvPr/>
        </p:nvSpPr>
        <p:spPr>
          <a:xfrm>
            <a:off x="270025" y="334763"/>
            <a:ext cx="4279500" cy="6087900"/>
          </a:xfrm>
          <a:prstGeom prst="rect">
            <a:avLst/>
          </a:prstGeom>
          <a:solidFill>
            <a:schemeClr val="lt1"/>
          </a:solidFill>
          <a:ln w="9525" cap="flat" cmpd="sng">
            <a:solidFill>
              <a:srgbClr val="DEDEDE"/>
            </a:solidFill>
            <a:prstDash val="solid"/>
            <a:miter lim="800000"/>
            <a:headEnd type="none" w="sm" len="sm"/>
            <a:tailEnd type="none" w="sm" len="sm"/>
          </a:ln>
          <a:effectLst>
            <a:outerShdw blurRad="50800" dist="38100" dir="2700000" algn="t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9" name="Google Shape;199;p22"/>
          <p:cNvSpPr txBox="1">
            <a:spLocks noGrp="1"/>
          </p:cNvSpPr>
          <p:nvPr>
            <p:ph type="title"/>
          </p:nvPr>
        </p:nvSpPr>
        <p:spPr>
          <a:xfrm>
            <a:off x="650463" y="490725"/>
            <a:ext cx="3793800" cy="145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Calibri"/>
              <a:buNone/>
            </a:pPr>
            <a:r>
              <a:rPr lang="en-US" sz="3800"/>
              <a:t>Analysis of Variance </a:t>
            </a:r>
            <a:endParaRPr sz="3800"/>
          </a:p>
          <a:p>
            <a:pPr marL="0" lvl="0" indent="0" algn="l" rtl="0">
              <a:lnSpc>
                <a:spcPct val="90000"/>
              </a:lnSpc>
              <a:spcBef>
                <a:spcPts val="0"/>
              </a:spcBef>
              <a:spcAft>
                <a:spcPts val="0"/>
              </a:spcAft>
              <a:buClr>
                <a:schemeClr val="dk1"/>
              </a:buClr>
              <a:buSzPts val="2800"/>
              <a:buFont typeface="Calibri"/>
              <a:buNone/>
            </a:pPr>
            <a:r>
              <a:rPr lang="en-US" sz="3800"/>
              <a:t>(ANOVA)</a:t>
            </a:r>
            <a:endParaRPr sz="3800"/>
          </a:p>
        </p:txBody>
      </p:sp>
      <p:sp>
        <p:nvSpPr>
          <p:cNvPr id="200" name="Google Shape;200;p22"/>
          <p:cNvSpPr/>
          <p:nvPr/>
        </p:nvSpPr>
        <p:spPr>
          <a:xfrm>
            <a:off x="345567" y="1171300"/>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1" name="Google Shape;201;p22"/>
          <p:cNvSpPr/>
          <p:nvPr/>
        </p:nvSpPr>
        <p:spPr>
          <a:xfrm>
            <a:off x="877459" y="2093976"/>
            <a:ext cx="3328416" cy="9144"/>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2" name="Google Shape;202;p22"/>
          <p:cNvSpPr txBox="1">
            <a:spLocks noGrp="1"/>
          </p:cNvSpPr>
          <p:nvPr>
            <p:ph type="body" idx="1"/>
          </p:nvPr>
        </p:nvSpPr>
        <p:spPr>
          <a:xfrm>
            <a:off x="841248" y="2252870"/>
            <a:ext cx="3412219" cy="3560251"/>
          </a:xfrm>
          <a:prstGeom prst="rect">
            <a:avLst/>
          </a:prstGeom>
          <a:noFill/>
          <a:ln>
            <a:noFill/>
          </a:ln>
        </p:spPr>
        <p:txBody>
          <a:bodyPr spcFirstLastPara="1" wrap="square" lIns="91425" tIns="45700" rIns="91425" bIns="45700" anchor="t" anchorCtr="0">
            <a:normAutofit lnSpcReduction="10000"/>
          </a:bodyPr>
          <a:lstStyle/>
          <a:p>
            <a:pPr marL="228600" lvl="0" indent="0" algn="l" rtl="0">
              <a:lnSpc>
                <a:spcPct val="90000"/>
              </a:lnSpc>
              <a:spcBef>
                <a:spcPts val="0"/>
              </a:spcBef>
              <a:spcAft>
                <a:spcPts val="0"/>
              </a:spcAft>
              <a:buSzPts val="1800"/>
              <a:buNone/>
            </a:pPr>
            <a:endParaRPr sz="1700"/>
          </a:p>
          <a:p>
            <a:pPr marL="228600" lvl="0" indent="0" algn="l" rtl="0">
              <a:lnSpc>
                <a:spcPct val="90000"/>
              </a:lnSpc>
              <a:spcBef>
                <a:spcPts val="0"/>
              </a:spcBef>
              <a:spcAft>
                <a:spcPts val="0"/>
              </a:spcAft>
              <a:buSzPts val="1800"/>
              <a:buNone/>
            </a:pPr>
            <a:endParaRPr sz="1700"/>
          </a:p>
          <a:p>
            <a:pPr marL="228600" lvl="0" indent="-228600" algn="l" rtl="0">
              <a:lnSpc>
                <a:spcPct val="90000"/>
              </a:lnSpc>
              <a:spcBef>
                <a:spcPts val="0"/>
              </a:spcBef>
              <a:spcAft>
                <a:spcPts val="0"/>
              </a:spcAft>
              <a:buClr>
                <a:schemeClr val="dk1"/>
              </a:buClr>
              <a:buSzPts val="1700"/>
              <a:buChar char="•"/>
            </a:pPr>
            <a:r>
              <a:rPr lang="en-US" sz="1700" b="0" i="0" u="none" strike="noStrike">
                <a:latin typeface="Calibri"/>
                <a:ea typeface="Calibri"/>
                <a:cs typeface="Calibri"/>
                <a:sym typeface="Calibri"/>
              </a:rPr>
              <a:t>Both input variables are slightly able to explain the variation in departure delay, although there is not a strong association (origin state: F-ratio = 2.95, p &lt; 0.05; destination state: F-ratio = 2.39, p &lt; 0.05).</a:t>
            </a:r>
            <a:endParaRPr/>
          </a:p>
          <a:p>
            <a:pPr marL="228600" lvl="0" indent="-228600" algn="l" rtl="0">
              <a:lnSpc>
                <a:spcPct val="90000"/>
              </a:lnSpc>
              <a:spcBef>
                <a:spcPts val="1000"/>
              </a:spcBef>
              <a:spcAft>
                <a:spcPts val="0"/>
              </a:spcAft>
              <a:buClr>
                <a:schemeClr val="dk1"/>
              </a:buClr>
              <a:buSzPts val="1700"/>
              <a:buChar char="•"/>
            </a:pPr>
            <a:r>
              <a:rPr lang="en-US" sz="1700" b="0" i="0" u="none" strike="noStrike">
                <a:latin typeface="Calibri"/>
                <a:ea typeface="Calibri"/>
                <a:cs typeface="Calibri"/>
                <a:sym typeface="Calibri"/>
              </a:rPr>
              <a:t>The F-ratios are significant, so we can reject the null hypothesis. </a:t>
            </a:r>
            <a:endParaRPr/>
          </a:p>
          <a:p>
            <a:pPr marL="228600" lvl="0" indent="-228600" algn="l" rtl="0">
              <a:lnSpc>
                <a:spcPct val="90000"/>
              </a:lnSpc>
              <a:spcBef>
                <a:spcPts val="1000"/>
              </a:spcBef>
              <a:spcAft>
                <a:spcPts val="0"/>
              </a:spcAft>
              <a:buClr>
                <a:schemeClr val="dk1"/>
              </a:buClr>
              <a:buSzPts val="1700"/>
              <a:buChar char="•"/>
            </a:pPr>
            <a:r>
              <a:rPr lang="en-US" sz="1700" b="0" i="0" u="none" strike="noStrike">
                <a:latin typeface="Calibri"/>
                <a:ea typeface="Calibri"/>
                <a:cs typeface="Calibri"/>
                <a:sym typeface="Calibri"/>
              </a:rPr>
              <a:t>However, the adjusted R</a:t>
            </a:r>
            <a:r>
              <a:rPr lang="en-US" sz="1700" b="0" i="0" u="none" strike="noStrike" baseline="30000">
                <a:latin typeface="Calibri"/>
                <a:ea typeface="Calibri"/>
                <a:cs typeface="Calibri"/>
                <a:sym typeface="Calibri"/>
              </a:rPr>
              <a:t>2</a:t>
            </a:r>
            <a:r>
              <a:rPr lang="en-US" sz="1700" b="0" i="0" u="none" strike="noStrike">
                <a:latin typeface="Calibri"/>
                <a:ea typeface="Calibri"/>
                <a:cs typeface="Calibri"/>
                <a:sym typeface="Calibri"/>
              </a:rPr>
              <a:t> values &lt; 0.01 so it is not a lot of explanatory power in our outcome variable</a:t>
            </a:r>
            <a:endParaRPr sz="1700"/>
          </a:p>
        </p:txBody>
      </p:sp>
      <p:pic>
        <p:nvPicPr>
          <p:cNvPr id="203" name="Google Shape;203;p22" descr="Graphical user interface&#10;&#10;Description automatically generated"/>
          <p:cNvPicPr preferRelativeResize="0"/>
          <p:nvPr/>
        </p:nvPicPr>
        <p:blipFill rotWithShape="1">
          <a:blip r:embed="rId3">
            <a:alphaModFix/>
          </a:blip>
          <a:srcRect/>
          <a:stretch/>
        </p:blipFill>
        <p:spPr>
          <a:xfrm>
            <a:off x="5120640" y="1506475"/>
            <a:ext cx="6656832" cy="3744466"/>
          </a:xfrm>
          <a:prstGeom prst="rect">
            <a:avLst/>
          </a:prstGeom>
          <a:noFill/>
          <a:ln>
            <a:noFill/>
          </a:ln>
        </p:spPr>
      </p:pic>
      <p:sp>
        <p:nvSpPr>
          <p:cNvPr id="204" name="Google Shape;20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sp>
        <p:nvSpPr>
          <p:cNvPr id="209" name="Google Shape;209;p2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0" name="Google Shape;210;p23"/>
          <p:cNvSpPr txBox="1">
            <a:spLocks noGrp="1"/>
          </p:cNvSpPr>
          <p:nvPr>
            <p:ph type="title"/>
          </p:nvPr>
        </p:nvSpPr>
        <p:spPr>
          <a:xfrm>
            <a:off x="630936" y="502920"/>
            <a:ext cx="3419856" cy="146304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00"/>
              <a:buFont typeface="Calibri"/>
              <a:buNone/>
            </a:pPr>
            <a:r>
              <a:rPr lang="en-US" sz="3800"/>
              <a:t>Linear Regression</a:t>
            </a:r>
            <a:endParaRPr sz="3800"/>
          </a:p>
        </p:txBody>
      </p:sp>
      <p:sp>
        <p:nvSpPr>
          <p:cNvPr id="211" name="Google Shape;211;p23"/>
          <p:cNvSpPr/>
          <p:nvPr/>
        </p:nvSpPr>
        <p:spPr>
          <a:xfrm rot="5400000">
            <a:off x="3566159" y="1225296"/>
            <a:ext cx="1554480" cy="18288"/>
          </a:xfrm>
          <a:custGeom>
            <a:avLst/>
            <a:gdLst/>
            <a:ahLst/>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2" name="Google Shape;212;p23"/>
          <p:cNvSpPr txBox="1">
            <a:spLocks noGrp="1"/>
          </p:cNvSpPr>
          <p:nvPr>
            <p:ph type="body" idx="1"/>
          </p:nvPr>
        </p:nvSpPr>
        <p:spPr>
          <a:xfrm>
            <a:off x="4654295" y="0"/>
            <a:ext cx="7336536" cy="245907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700"/>
              <a:buChar char="•"/>
            </a:pPr>
            <a:r>
              <a:rPr lang="en-US" sz="1700" b="0" i="0" u="none" strike="noStrike">
                <a:latin typeface="Calibri"/>
                <a:ea typeface="Calibri"/>
                <a:cs typeface="Calibri"/>
                <a:sym typeface="Calibri"/>
              </a:rPr>
              <a:t>A forward, stepwise regression was performed to find the best fitting model </a:t>
            </a:r>
            <a:endParaRPr/>
          </a:p>
          <a:p>
            <a:pPr marL="228600" lvl="0" indent="-228600" algn="l" rtl="0">
              <a:lnSpc>
                <a:spcPct val="90000"/>
              </a:lnSpc>
              <a:spcBef>
                <a:spcPts val="1000"/>
              </a:spcBef>
              <a:spcAft>
                <a:spcPts val="0"/>
              </a:spcAft>
              <a:buClr>
                <a:schemeClr val="dk1"/>
              </a:buClr>
              <a:buSzPts val="1700"/>
              <a:buChar char="•"/>
            </a:pPr>
            <a:r>
              <a:rPr lang="en-US" sz="1700">
                <a:latin typeface="Calibri"/>
                <a:ea typeface="Calibri"/>
                <a:cs typeface="Calibri"/>
                <a:sym typeface="Calibri"/>
              </a:rPr>
              <a:t>Variables Included: </a:t>
            </a:r>
            <a:r>
              <a:rPr lang="en-US" sz="1700" b="0" i="0" u="none" strike="noStrike">
                <a:latin typeface="Calibri"/>
                <a:ea typeface="Calibri"/>
                <a:cs typeface="Calibri"/>
                <a:sym typeface="Calibri"/>
              </a:rPr>
              <a:t>day of month, departure time, arrival time, and origin state</a:t>
            </a:r>
            <a:endParaRPr/>
          </a:p>
          <a:p>
            <a:pPr marL="228600" lvl="0" indent="-228600" algn="l" rtl="0">
              <a:lnSpc>
                <a:spcPct val="90000"/>
              </a:lnSpc>
              <a:spcBef>
                <a:spcPts val="1000"/>
              </a:spcBef>
              <a:spcAft>
                <a:spcPts val="0"/>
              </a:spcAft>
              <a:buClr>
                <a:schemeClr val="dk1"/>
              </a:buClr>
              <a:buSzPts val="1700"/>
              <a:buChar char="•"/>
            </a:pPr>
            <a:r>
              <a:rPr lang="en-US" sz="1700" b="0" i="0" u="none" strike="noStrike">
                <a:latin typeface="Calibri"/>
                <a:ea typeface="Calibri"/>
                <a:cs typeface="Calibri"/>
                <a:sym typeface="Calibri"/>
              </a:rPr>
              <a:t>The AIC is quite high</a:t>
            </a:r>
            <a:r>
              <a:rPr lang="en-US" sz="1700">
                <a:latin typeface="Calibri"/>
                <a:ea typeface="Calibri"/>
                <a:cs typeface="Calibri"/>
                <a:sym typeface="Calibri"/>
              </a:rPr>
              <a:t> </a:t>
            </a:r>
            <a:r>
              <a:rPr lang="en-US" sz="1700" b="0" i="0" u="none" strike="noStrike">
                <a:latin typeface="Calibri"/>
                <a:ea typeface="Calibri"/>
                <a:cs typeface="Calibri"/>
                <a:sym typeface="Calibri"/>
              </a:rPr>
              <a:t>despite being the lowest of various regression models (AIC = 288146.5)</a:t>
            </a:r>
            <a:endParaRPr/>
          </a:p>
          <a:p>
            <a:pPr marL="228600" lvl="0" indent="-228600" algn="l" rtl="0">
              <a:lnSpc>
                <a:spcPct val="90000"/>
              </a:lnSpc>
              <a:spcBef>
                <a:spcPts val="1000"/>
              </a:spcBef>
              <a:spcAft>
                <a:spcPts val="0"/>
              </a:spcAft>
              <a:buClr>
                <a:schemeClr val="dk1"/>
              </a:buClr>
              <a:buSzPts val="1700"/>
              <a:buChar char="•"/>
            </a:pPr>
            <a:r>
              <a:rPr lang="en-US" sz="1700">
                <a:latin typeface="Calibri"/>
                <a:ea typeface="Calibri"/>
                <a:cs typeface="Calibri"/>
                <a:sym typeface="Calibri"/>
              </a:rPr>
              <a:t>T</a:t>
            </a:r>
            <a:r>
              <a:rPr lang="en-US" sz="1700" b="0" i="0" u="none" strike="noStrike">
                <a:latin typeface="Calibri"/>
                <a:ea typeface="Calibri"/>
                <a:cs typeface="Calibri"/>
                <a:sym typeface="Calibri"/>
              </a:rPr>
              <a:t>he adjusted R-squared is less than 0.10 (adjusted R</a:t>
            </a:r>
            <a:r>
              <a:rPr lang="en-US" sz="1700" b="0" i="0" u="none" strike="noStrike" baseline="30000">
                <a:latin typeface="Calibri"/>
                <a:ea typeface="Calibri"/>
                <a:cs typeface="Calibri"/>
                <a:sym typeface="Calibri"/>
              </a:rPr>
              <a:t>2</a:t>
            </a:r>
            <a:r>
              <a:rPr lang="en-US" sz="1700" b="0" i="0" u="none" strike="noStrike">
                <a:latin typeface="Calibri"/>
                <a:ea typeface="Calibri"/>
                <a:cs typeface="Calibri"/>
                <a:sym typeface="Calibri"/>
              </a:rPr>
              <a:t> = 0.02, p &lt; 0.05)</a:t>
            </a:r>
            <a:endParaRPr/>
          </a:p>
          <a:p>
            <a:pPr marL="228600" lvl="0" indent="-228600" algn="l" rtl="0">
              <a:lnSpc>
                <a:spcPct val="90000"/>
              </a:lnSpc>
              <a:spcBef>
                <a:spcPts val="1000"/>
              </a:spcBef>
              <a:spcAft>
                <a:spcPts val="0"/>
              </a:spcAft>
              <a:buClr>
                <a:schemeClr val="dk1"/>
              </a:buClr>
              <a:buSzPts val="1700"/>
              <a:buChar char="•"/>
            </a:pPr>
            <a:r>
              <a:rPr lang="en-US" sz="1700" b="0" i="0" u="none" strike="noStrike">
                <a:latin typeface="Calibri"/>
                <a:ea typeface="Calibri"/>
                <a:cs typeface="Calibri"/>
                <a:sym typeface="Calibri"/>
              </a:rPr>
              <a:t>Only 2% of the variance in departure delay is explained by the input variables</a:t>
            </a:r>
            <a:endParaRPr sz="1700">
              <a:latin typeface="Calibri"/>
              <a:ea typeface="Calibri"/>
              <a:cs typeface="Calibri"/>
              <a:sym typeface="Calibri"/>
            </a:endParaRPr>
          </a:p>
        </p:txBody>
      </p:sp>
      <p:pic>
        <p:nvPicPr>
          <p:cNvPr id="213" name="Google Shape;213;p23"/>
          <p:cNvPicPr preferRelativeResize="0"/>
          <p:nvPr/>
        </p:nvPicPr>
        <p:blipFill rotWithShape="1">
          <a:blip r:embed="rId3">
            <a:alphaModFix/>
          </a:blip>
          <a:srcRect/>
          <a:stretch/>
        </p:blipFill>
        <p:spPr>
          <a:xfrm>
            <a:off x="1019908" y="2478024"/>
            <a:ext cx="10152184" cy="3959352"/>
          </a:xfrm>
          <a:prstGeom prst="rect">
            <a:avLst/>
          </a:prstGeom>
          <a:noFill/>
          <a:ln>
            <a:noFill/>
          </a:ln>
        </p:spPr>
      </p:pic>
      <p:sp>
        <p:nvSpPr>
          <p:cNvPr id="214" name="Google Shape;2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p2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24"/>
          <p:cNvSpPr/>
          <p:nvPr/>
        </p:nvSpPr>
        <p:spPr>
          <a:xfrm>
            <a:off x="-1" y="0"/>
            <a:ext cx="4455673" cy="6858000"/>
          </a:xfrm>
          <a:custGeom>
            <a:avLst/>
            <a:gdLst/>
            <a:ahLst/>
            <a:cxnLst/>
            <a:rect l="l" t="t" r="r" b="b"/>
            <a:pathLst>
              <a:path w="4455673" h="6858000" extrusionOk="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1" name="Google Shape;221;p24"/>
          <p:cNvSpPr/>
          <p:nvPr/>
        </p:nvSpPr>
        <p:spPr>
          <a:xfrm>
            <a:off x="0" y="0"/>
            <a:ext cx="4446529" cy="6858000"/>
          </a:xfrm>
          <a:custGeom>
            <a:avLst/>
            <a:gdLst/>
            <a:ahLst/>
            <a:cxnLst/>
            <a:rect l="l" t="t" r="r" b="b"/>
            <a:pathLst>
              <a:path w="4446529" h="6858000" extrusionOk="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2" name="Google Shape;222;p24"/>
          <p:cNvSpPr txBox="1">
            <a:spLocks noGrp="1"/>
          </p:cNvSpPr>
          <p:nvPr>
            <p:ph type="title"/>
          </p:nvPr>
        </p:nvSpPr>
        <p:spPr>
          <a:xfrm>
            <a:off x="371094" y="1161288"/>
            <a:ext cx="3438144" cy="12390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Calibri"/>
              <a:buNone/>
            </a:pPr>
            <a:r>
              <a:rPr lang="en-US" sz="3400"/>
              <a:t>Linear Regression cont’d</a:t>
            </a:r>
            <a:endParaRPr sz="3400"/>
          </a:p>
        </p:txBody>
      </p:sp>
      <p:sp>
        <p:nvSpPr>
          <p:cNvPr id="223" name="Google Shape;223;p24"/>
          <p:cNvSpPr/>
          <p:nvPr/>
        </p:nvSpPr>
        <p:spPr>
          <a:xfrm>
            <a:off x="0" y="1426546"/>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4" name="Google Shape;224;p24"/>
          <p:cNvSpPr/>
          <p:nvPr/>
        </p:nvSpPr>
        <p:spPr>
          <a:xfrm>
            <a:off x="395893" y="2443480"/>
            <a:ext cx="33832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5" name="Google Shape;225;p24"/>
          <p:cNvSpPr txBox="1">
            <a:spLocks noGrp="1"/>
          </p:cNvSpPr>
          <p:nvPr>
            <p:ph type="body" idx="1"/>
          </p:nvPr>
        </p:nvSpPr>
        <p:spPr>
          <a:xfrm>
            <a:off x="371094" y="2718054"/>
            <a:ext cx="3438906" cy="320725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b="0" i="0" u="none" strike="noStrike">
                <a:latin typeface="Calibri"/>
                <a:ea typeface="Calibri"/>
                <a:cs typeface="Calibri"/>
                <a:sym typeface="Calibri"/>
              </a:rPr>
              <a:t>Thus, to see each predictor variable’s effect on the outcome – departure delay in minutes – we fit a model for each variable </a:t>
            </a:r>
            <a:endParaRPr/>
          </a:p>
          <a:p>
            <a:pPr marL="228600" lvl="0" indent="-228600" algn="l" rtl="0">
              <a:lnSpc>
                <a:spcPct val="90000"/>
              </a:lnSpc>
              <a:spcBef>
                <a:spcPts val="1000"/>
              </a:spcBef>
              <a:spcAft>
                <a:spcPts val="0"/>
              </a:spcAft>
              <a:buClr>
                <a:schemeClr val="dk1"/>
              </a:buClr>
              <a:buSzPts val="1700"/>
              <a:buChar char="•"/>
            </a:pPr>
            <a:r>
              <a:rPr lang="en-US" sz="1700" b="0" i="0" u="none" strike="noStrike">
                <a:latin typeface="Calibri"/>
                <a:ea typeface="Calibri"/>
                <a:cs typeface="Calibri"/>
                <a:sym typeface="Calibri"/>
              </a:rPr>
              <a:t>The p-values for all four variables are less than 0.05, which indicates a statistically significant model and that the test hypothesis can be rejected. </a:t>
            </a:r>
            <a:endParaRPr sz="1700"/>
          </a:p>
        </p:txBody>
      </p:sp>
      <p:pic>
        <p:nvPicPr>
          <p:cNvPr id="226" name="Google Shape;226;p24" descr="Calendar&#10;&#10;Description automatically generated with low confidence"/>
          <p:cNvPicPr preferRelativeResize="0"/>
          <p:nvPr/>
        </p:nvPicPr>
        <p:blipFill rotWithShape="1">
          <a:blip r:embed="rId3">
            <a:alphaModFix/>
          </a:blip>
          <a:srcRect r="33430"/>
          <a:stretch/>
        </p:blipFill>
        <p:spPr>
          <a:xfrm>
            <a:off x="5809236" y="282589"/>
            <a:ext cx="5029200" cy="3341549"/>
          </a:xfrm>
          <a:prstGeom prst="rect">
            <a:avLst/>
          </a:prstGeom>
          <a:noFill/>
          <a:ln>
            <a:noFill/>
          </a:ln>
        </p:spPr>
      </p:pic>
      <p:grpSp>
        <p:nvGrpSpPr>
          <p:cNvPr id="227" name="Google Shape;227;p24"/>
          <p:cNvGrpSpPr/>
          <p:nvPr/>
        </p:nvGrpSpPr>
        <p:grpSpPr>
          <a:xfrm>
            <a:off x="5809236" y="3471079"/>
            <a:ext cx="5029200" cy="3020783"/>
            <a:chOff x="8089900" y="4082166"/>
            <a:chExt cx="3646161" cy="2190062"/>
          </a:xfrm>
        </p:grpSpPr>
        <p:pic>
          <p:nvPicPr>
            <p:cNvPr id="228" name="Google Shape;228;p24" descr="Calendar&#10;&#10;Description automatically generated with low confidence"/>
            <p:cNvPicPr preferRelativeResize="0"/>
            <p:nvPr/>
          </p:nvPicPr>
          <p:blipFill rotWithShape="1">
            <a:blip r:embed="rId3">
              <a:alphaModFix/>
            </a:blip>
            <a:srcRect l="66160"/>
            <a:stretch/>
          </p:blipFill>
          <p:spPr>
            <a:xfrm>
              <a:off x="8089900" y="4082166"/>
              <a:ext cx="1675596" cy="2190062"/>
            </a:xfrm>
            <a:prstGeom prst="rect">
              <a:avLst/>
            </a:prstGeom>
            <a:noFill/>
            <a:ln>
              <a:noFill/>
            </a:ln>
          </p:spPr>
        </p:pic>
        <p:pic>
          <p:nvPicPr>
            <p:cNvPr id="229" name="Google Shape;229;p24" descr="Chart, scatter chart&#10;&#10;Description automatically generated"/>
            <p:cNvPicPr preferRelativeResize="0"/>
            <p:nvPr/>
          </p:nvPicPr>
          <p:blipFill rotWithShape="1">
            <a:blip r:embed="rId4">
              <a:alphaModFix/>
            </a:blip>
            <a:srcRect/>
            <a:stretch/>
          </p:blipFill>
          <p:spPr>
            <a:xfrm>
              <a:off x="9765496" y="4198381"/>
              <a:ext cx="1970565" cy="1861090"/>
            </a:xfrm>
            <a:prstGeom prst="rect">
              <a:avLst/>
            </a:prstGeom>
            <a:noFill/>
            <a:ln>
              <a:noFill/>
            </a:ln>
          </p:spPr>
        </p:pic>
      </p:grpSp>
      <p:sp>
        <p:nvSpPr>
          <p:cNvPr id="230" name="Google Shape;2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2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6" name="Google Shape;236;p25"/>
          <p:cNvSpPr txBox="1">
            <a:spLocks noGrp="1"/>
          </p:cNvSpPr>
          <p:nvPr>
            <p:ph type="title"/>
          </p:nvPr>
        </p:nvSpPr>
        <p:spPr>
          <a:xfrm>
            <a:off x="630936" y="639520"/>
            <a:ext cx="3429000" cy="171907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800"/>
              <a:buFont typeface="Calibri"/>
              <a:buNone/>
            </a:pPr>
            <a:r>
              <a:rPr lang="en-US" sz="3800"/>
              <a:t>Principal Components Analysis (PCA)</a:t>
            </a:r>
            <a:endParaRPr/>
          </a:p>
        </p:txBody>
      </p:sp>
      <p:sp>
        <p:nvSpPr>
          <p:cNvPr id="237" name="Google Shape;237;p25"/>
          <p:cNvSpPr/>
          <p:nvPr/>
        </p:nvSpPr>
        <p:spPr>
          <a:xfrm>
            <a:off x="643278" y="2573756"/>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8" name="Google Shape;238;p25"/>
          <p:cNvSpPr txBox="1">
            <a:spLocks noGrp="1"/>
          </p:cNvSpPr>
          <p:nvPr>
            <p:ph type="body" idx="1"/>
          </p:nvPr>
        </p:nvSpPr>
        <p:spPr>
          <a:xfrm>
            <a:off x="630936" y="2807208"/>
            <a:ext cx="3429000" cy="3410712"/>
          </a:xfrm>
          <a:prstGeom prst="rect">
            <a:avLst/>
          </a:prstGeom>
          <a:noFill/>
          <a:ln>
            <a:noFill/>
          </a:ln>
        </p:spPr>
        <p:txBody>
          <a:bodyPr spcFirstLastPara="1" wrap="square" lIns="91425" tIns="45700" rIns="91425" bIns="45700" anchor="t" anchorCtr="0">
            <a:normAutofit fontScale="77500" lnSpcReduction="20000"/>
          </a:bodyPr>
          <a:lstStyle/>
          <a:p>
            <a:pPr marL="228600" lvl="0" indent="-201484" algn="l" rtl="0">
              <a:lnSpc>
                <a:spcPct val="90000"/>
              </a:lnSpc>
              <a:spcBef>
                <a:spcPts val="0"/>
              </a:spcBef>
              <a:spcAft>
                <a:spcPts val="0"/>
              </a:spcAft>
              <a:buClr>
                <a:schemeClr val="dk1"/>
              </a:buClr>
              <a:buSzPct val="100000"/>
              <a:buChar char="•"/>
            </a:pPr>
            <a:r>
              <a:rPr lang="en-US" sz="1900" b="0" i="0" u="none" strike="noStrike">
                <a:latin typeface="Calibri"/>
                <a:ea typeface="Calibri"/>
                <a:cs typeface="Calibri"/>
                <a:sym typeface="Calibri"/>
              </a:rPr>
              <a:t>The first component explains 25% of the outcome,</a:t>
            </a:r>
            <a:r>
              <a:rPr lang="en-US" sz="1900"/>
              <a:t> </a:t>
            </a:r>
            <a:r>
              <a:rPr lang="en-US" sz="1900" b="0" i="0" u="none" strike="noStrike">
                <a:latin typeface="Calibri"/>
                <a:ea typeface="Calibri"/>
                <a:cs typeface="Calibri"/>
                <a:sym typeface="Calibri"/>
              </a:rPr>
              <a:t>dep</a:t>
            </a:r>
            <a:r>
              <a:rPr lang="en-US" sz="1900"/>
              <a:t>.</a:t>
            </a:r>
            <a:r>
              <a:rPr lang="en-US" sz="1900" b="0" i="0" u="none" strike="noStrike">
                <a:latin typeface="Calibri"/>
                <a:ea typeface="Calibri"/>
                <a:cs typeface="Calibri"/>
                <a:sym typeface="Calibri"/>
              </a:rPr>
              <a:t> delay in minutes, while the</a:t>
            </a:r>
            <a:r>
              <a:rPr lang="en-US" sz="1900"/>
              <a:t> </a:t>
            </a:r>
            <a:r>
              <a:rPr lang="en-US" sz="1900" b="0" i="0" u="none" strike="noStrike">
                <a:latin typeface="Calibri"/>
                <a:ea typeface="Calibri"/>
                <a:cs typeface="Calibri"/>
                <a:sym typeface="Calibri"/>
              </a:rPr>
              <a:t>second component</a:t>
            </a:r>
            <a:r>
              <a:rPr lang="en-US"/>
              <a:t> </a:t>
            </a:r>
            <a:r>
              <a:rPr lang="en-US" sz="1900" b="0" i="0" u="none" strike="noStrike">
                <a:latin typeface="Calibri"/>
                <a:ea typeface="Calibri"/>
                <a:cs typeface="Calibri"/>
                <a:sym typeface="Calibri"/>
              </a:rPr>
              <a:t>explains 18 - 19%</a:t>
            </a:r>
            <a:r>
              <a:rPr lang="en-US" sz="1900"/>
              <a:t>, and the third </a:t>
            </a:r>
            <a:r>
              <a:rPr lang="en-US" sz="1900" b="0" i="0" u="none" strike="noStrike">
                <a:latin typeface="Calibri"/>
                <a:ea typeface="Calibri"/>
                <a:cs typeface="Calibri"/>
                <a:sym typeface="Calibri"/>
              </a:rPr>
              <a:t>explains 17 - 18%</a:t>
            </a:r>
            <a:r>
              <a:rPr lang="en-US" sz="1900"/>
              <a:t> </a:t>
            </a:r>
            <a:r>
              <a:rPr lang="en-US" sz="1900" b="0" i="0" u="none" strike="noStrike">
                <a:latin typeface="Calibri"/>
                <a:ea typeface="Calibri"/>
                <a:cs typeface="Calibri"/>
                <a:sym typeface="Calibri"/>
              </a:rPr>
              <a:t>of the outcome. </a:t>
            </a:r>
            <a:endParaRPr sz="1900" b="0" i="0" u="none" strike="noStrike">
              <a:latin typeface="Calibri"/>
              <a:ea typeface="Calibri"/>
              <a:cs typeface="Calibri"/>
              <a:sym typeface="Calibri"/>
            </a:endParaRPr>
          </a:p>
          <a:p>
            <a:pPr marL="228600" lvl="0" indent="0" algn="l" rtl="0">
              <a:lnSpc>
                <a:spcPct val="90000"/>
              </a:lnSpc>
              <a:spcBef>
                <a:spcPts val="0"/>
              </a:spcBef>
              <a:spcAft>
                <a:spcPts val="0"/>
              </a:spcAft>
              <a:buSzPct val="122241"/>
              <a:buNone/>
            </a:pPr>
            <a:endParaRPr sz="1900"/>
          </a:p>
          <a:p>
            <a:pPr marL="228600" lvl="0" indent="-207834" algn="l" rtl="0">
              <a:lnSpc>
                <a:spcPct val="90000"/>
              </a:lnSpc>
              <a:spcBef>
                <a:spcPts val="0"/>
              </a:spcBef>
              <a:spcAft>
                <a:spcPts val="0"/>
              </a:spcAft>
              <a:buSzPct val="100000"/>
              <a:buChar char="•"/>
            </a:pPr>
            <a:r>
              <a:rPr lang="en-US" sz="1900"/>
              <a:t>The multiple, stepwise regression that included principal components one and two was a great fit.</a:t>
            </a:r>
            <a:endParaRPr/>
          </a:p>
          <a:p>
            <a:pPr marL="228600" lvl="0" indent="-207834" algn="l" rtl="0">
              <a:lnSpc>
                <a:spcPct val="90000"/>
              </a:lnSpc>
              <a:spcBef>
                <a:spcPts val="600"/>
              </a:spcBef>
              <a:spcAft>
                <a:spcPts val="0"/>
              </a:spcAft>
              <a:buSzPct val="100000"/>
              <a:buChar char="•"/>
            </a:pPr>
            <a:r>
              <a:rPr lang="en-US" sz="1900"/>
              <a:t>Adjusted R</a:t>
            </a:r>
            <a:r>
              <a:rPr lang="en-US" sz="1900" baseline="30000"/>
              <a:t>2</a:t>
            </a:r>
            <a:r>
              <a:rPr lang="en-US" sz="1900"/>
              <a:t> = 1</a:t>
            </a:r>
            <a:endParaRPr/>
          </a:p>
          <a:p>
            <a:pPr marL="685800" lvl="1" indent="-207834" algn="l" rtl="0">
              <a:lnSpc>
                <a:spcPct val="90000"/>
              </a:lnSpc>
              <a:spcBef>
                <a:spcPts val="600"/>
              </a:spcBef>
              <a:spcAft>
                <a:spcPts val="0"/>
              </a:spcAft>
              <a:buSzPct val="100000"/>
              <a:buChar char="•"/>
            </a:pPr>
            <a:r>
              <a:rPr lang="en-US" sz="1900"/>
              <a:t>100% of the variance in departure delay minutes is explained by the included variables</a:t>
            </a:r>
            <a:endParaRPr/>
          </a:p>
          <a:p>
            <a:pPr marL="228600" lvl="0" indent="-207834" algn="l" rtl="0">
              <a:lnSpc>
                <a:spcPct val="90000"/>
              </a:lnSpc>
              <a:spcBef>
                <a:spcPts val="600"/>
              </a:spcBef>
              <a:spcAft>
                <a:spcPts val="0"/>
              </a:spcAft>
              <a:buSzPct val="100000"/>
              <a:buChar char="•"/>
            </a:pPr>
            <a:r>
              <a:rPr lang="en-US" sz="1900"/>
              <a:t>RMSE = 0.000013</a:t>
            </a:r>
            <a:endParaRPr/>
          </a:p>
          <a:p>
            <a:pPr marL="685800" lvl="1" indent="-207834" algn="l" rtl="0">
              <a:lnSpc>
                <a:spcPct val="90000"/>
              </a:lnSpc>
              <a:spcBef>
                <a:spcPts val="600"/>
              </a:spcBef>
              <a:spcAft>
                <a:spcPts val="0"/>
              </a:spcAft>
              <a:buSzPct val="100000"/>
              <a:buChar char="•"/>
            </a:pPr>
            <a:r>
              <a:rPr lang="en-US" sz="1900"/>
              <a:t>Hardly any variance/residual observed between actual and expected values</a:t>
            </a:r>
            <a:endParaRPr sz="1900"/>
          </a:p>
        </p:txBody>
      </p:sp>
      <p:sp>
        <p:nvSpPr>
          <p:cNvPr id="239" name="Google Shape;23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pic>
        <p:nvPicPr>
          <p:cNvPr id="240" name="Google Shape;240;p25"/>
          <p:cNvPicPr preferRelativeResize="0"/>
          <p:nvPr/>
        </p:nvPicPr>
        <p:blipFill rotWithShape="1">
          <a:blip r:embed="rId3">
            <a:alphaModFix/>
          </a:blip>
          <a:srcRect/>
          <a:stretch/>
        </p:blipFill>
        <p:spPr>
          <a:xfrm>
            <a:off x="4428475" y="1472400"/>
            <a:ext cx="7467600" cy="403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5"/>
        <p:cNvGrpSpPr/>
        <p:nvPr/>
      </p:nvGrpSpPr>
      <p:grpSpPr>
        <a:xfrm>
          <a:off x="0" y="0"/>
          <a:ext cx="0" cy="0"/>
          <a:chOff x="0" y="0"/>
          <a:chExt cx="0" cy="0"/>
        </a:xfrm>
      </p:grpSpPr>
      <p:sp>
        <p:nvSpPr>
          <p:cNvPr id="246" name="Google Shape;246;p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7" name="Google Shape;247;p26"/>
          <p:cNvSpPr txBox="1">
            <a:spLocks noGrp="1"/>
          </p:cNvSpPr>
          <p:nvPr>
            <p:ph type="title"/>
          </p:nvPr>
        </p:nvSpPr>
        <p:spPr>
          <a:xfrm>
            <a:off x="630936" y="640080"/>
            <a:ext cx="4818900" cy="1481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US" sz="3800"/>
              <a:t>Neural Network</a:t>
            </a:r>
            <a:endParaRPr sz="2800"/>
          </a:p>
        </p:txBody>
      </p:sp>
      <p:sp>
        <p:nvSpPr>
          <p:cNvPr id="248" name="Google Shape;248;p26"/>
          <p:cNvSpPr/>
          <p:nvPr/>
        </p:nvSpPr>
        <p:spPr>
          <a:xfrm>
            <a:off x="643278" y="2372868"/>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p26"/>
          <p:cNvSpPr txBox="1">
            <a:spLocks noGrp="1"/>
          </p:cNvSpPr>
          <p:nvPr>
            <p:ph type="body" idx="1"/>
          </p:nvPr>
        </p:nvSpPr>
        <p:spPr>
          <a:xfrm>
            <a:off x="630936" y="2660904"/>
            <a:ext cx="4818900" cy="3547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900"/>
              <a:buChar char="•"/>
            </a:pPr>
            <a:r>
              <a:rPr lang="en-US" sz="1900"/>
              <a:t>We modeled several Neural Networks, but the best fitting model had 2 layers and 2 nodes. Results were validated by running 10 tours.</a:t>
            </a:r>
            <a:endParaRPr sz="1900"/>
          </a:p>
          <a:p>
            <a:pPr marL="228600" lvl="0" indent="-228600" algn="l" rtl="0">
              <a:lnSpc>
                <a:spcPct val="90000"/>
              </a:lnSpc>
              <a:spcBef>
                <a:spcPts val="0"/>
              </a:spcBef>
              <a:spcAft>
                <a:spcPts val="0"/>
              </a:spcAft>
              <a:buClr>
                <a:schemeClr val="dk1"/>
              </a:buClr>
              <a:buSzPts val="1900"/>
              <a:buChar char="•"/>
            </a:pPr>
            <a:r>
              <a:rPr lang="en-US" sz="1900"/>
              <a:t>R</a:t>
            </a:r>
            <a:r>
              <a:rPr lang="en-US" sz="1900" baseline="30000"/>
              <a:t>2</a:t>
            </a:r>
            <a:r>
              <a:rPr lang="en-US" sz="1900"/>
              <a:t> was 0.999</a:t>
            </a:r>
            <a:endParaRPr sz="1900"/>
          </a:p>
          <a:p>
            <a:pPr marL="228600" lvl="0" indent="-228600" algn="l" rtl="0">
              <a:lnSpc>
                <a:spcPct val="90000"/>
              </a:lnSpc>
              <a:spcBef>
                <a:spcPts val="0"/>
              </a:spcBef>
              <a:spcAft>
                <a:spcPts val="0"/>
              </a:spcAft>
              <a:buSzPts val="1900"/>
              <a:buChar char="•"/>
            </a:pPr>
            <a:r>
              <a:rPr lang="en-US" sz="1900"/>
              <a:t>RASE was 1.03 for training and 1.12 for validation.</a:t>
            </a:r>
            <a:endParaRPr sz="1900"/>
          </a:p>
          <a:p>
            <a:pPr marL="228600" lvl="0" indent="-228600" algn="l" rtl="0">
              <a:lnSpc>
                <a:spcPct val="90000"/>
              </a:lnSpc>
              <a:spcBef>
                <a:spcPts val="0"/>
              </a:spcBef>
              <a:spcAft>
                <a:spcPts val="0"/>
              </a:spcAft>
              <a:buSzPts val="1900"/>
              <a:buChar char="•"/>
            </a:pPr>
            <a:r>
              <a:rPr lang="en-US" sz="1900"/>
              <a:t>99% of the variation in departure delay was associated with the input variables.</a:t>
            </a:r>
            <a:endParaRPr sz="1900"/>
          </a:p>
          <a:p>
            <a:pPr marL="228600" lvl="0" indent="-228600" algn="l" rtl="0">
              <a:lnSpc>
                <a:spcPct val="90000"/>
              </a:lnSpc>
              <a:spcBef>
                <a:spcPts val="0"/>
              </a:spcBef>
              <a:spcAft>
                <a:spcPts val="0"/>
              </a:spcAft>
              <a:buSzPts val="1900"/>
              <a:buChar char="•"/>
            </a:pPr>
            <a:r>
              <a:rPr lang="en-US" sz="1900"/>
              <a:t>The models ability to predict against actual values was effectual </a:t>
            </a:r>
            <a:endParaRPr sz="1900"/>
          </a:p>
        </p:txBody>
      </p:sp>
      <p:sp>
        <p:nvSpPr>
          <p:cNvPr id="250" name="Google Shape;250;p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pic>
        <p:nvPicPr>
          <p:cNvPr id="251" name="Google Shape;251;p26"/>
          <p:cNvPicPr preferRelativeResize="0"/>
          <p:nvPr/>
        </p:nvPicPr>
        <p:blipFill rotWithShape="1">
          <a:blip r:embed="rId3">
            <a:alphaModFix/>
          </a:blip>
          <a:srcRect/>
          <a:stretch/>
        </p:blipFill>
        <p:spPr>
          <a:xfrm>
            <a:off x="6467463" y="95250"/>
            <a:ext cx="5724525" cy="6667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5"/>
        <p:cNvGrpSpPr/>
        <p:nvPr/>
      </p:nvGrpSpPr>
      <p:grpSpPr>
        <a:xfrm>
          <a:off x="0" y="0"/>
          <a:ext cx="0" cy="0"/>
          <a:chOff x="0" y="0"/>
          <a:chExt cx="0" cy="0"/>
        </a:xfrm>
      </p:grpSpPr>
      <p:sp>
        <p:nvSpPr>
          <p:cNvPr id="256" name="Google Shape;256;p27"/>
          <p:cNvSpPr/>
          <p:nvPr/>
        </p:nvSpPr>
        <p:spPr>
          <a:xfrm>
            <a:off x="-1"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7" name="Google Shape;257;p27"/>
          <p:cNvSpPr txBox="1">
            <a:spLocks noGrp="1"/>
          </p:cNvSpPr>
          <p:nvPr>
            <p:ph type="title"/>
          </p:nvPr>
        </p:nvSpPr>
        <p:spPr>
          <a:xfrm>
            <a:off x="149499" y="-11"/>
            <a:ext cx="3807300" cy="222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  </a:t>
            </a:r>
            <a:r>
              <a:rPr lang="en-US" sz="3800"/>
              <a:t>Conclusions</a:t>
            </a:r>
            <a:endParaRPr sz="4200"/>
          </a:p>
        </p:txBody>
      </p:sp>
      <p:sp>
        <p:nvSpPr>
          <p:cNvPr id="258" name="Google Shape;258;p27"/>
          <p:cNvSpPr txBox="1">
            <a:spLocks noGrp="1"/>
          </p:cNvSpPr>
          <p:nvPr>
            <p:ph type="body" idx="1"/>
          </p:nvPr>
        </p:nvSpPr>
        <p:spPr>
          <a:xfrm>
            <a:off x="718576" y="2952304"/>
            <a:ext cx="3799500" cy="3143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Among the different techniques we used, the non-parametric models performed better.</a:t>
            </a:r>
            <a:endParaRPr sz="2000"/>
          </a:p>
          <a:p>
            <a:pPr marL="0" lvl="0" indent="0" algn="l" rtl="0">
              <a:lnSpc>
                <a:spcPct val="90000"/>
              </a:lnSpc>
              <a:spcBef>
                <a:spcPts val="0"/>
              </a:spcBef>
              <a:spcAft>
                <a:spcPts val="0"/>
              </a:spcAft>
              <a:buSzPts val="1800"/>
              <a:buNone/>
            </a:pPr>
            <a:endParaRPr sz="2000"/>
          </a:p>
          <a:p>
            <a:pPr marL="228600" lvl="0" indent="-228600" algn="l" rtl="0">
              <a:lnSpc>
                <a:spcPct val="90000"/>
              </a:lnSpc>
              <a:spcBef>
                <a:spcPts val="0"/>
              </a:spcBef>
              <a:spcAft>
                <a:spcPts val="0"/>
              </a:spcAft>
              <a:buClr>
                <a:schemeClr val="dk1"/>
              </a:buClr>
              <a:buSzPts val="2000"/>
              <a:buChar char="•"/>
            </a:pPr>
            <a:r>
              <a:rPr lang="en-US" sz="2000"/>
              <a:t>Principal Component Analysis was the model best fit for our data, demonstrated by 100% of input variable variance being accounted for and the least amount of squared errors.   </a:t>
            </a:r>
            <a:endParaRPr/>
          </a:p>
          <a:p>
            <a:pPr marL="0" lvl="0" indent="0" algn="l" rtl="0">
              <a:lnSpc>
                <a:spcPct val="90000"/>
              </a:lnSpc>
              <a:spcBef>
                <a:spcPts val="1000"/>
              </a:spcBef>
              <a:spcAft>
                <a:spcPts val="0"/>
              </a:spcAft>
              <a:buClr>
                <a:schemeClr val="dk1"/>
              </a:buClr>
              <a:buSzPts val="2000"/>
              <a:buNone/>
            </a:pPr>
            <a:endParaRPr sz="2000"/>
          </a:p>
        </p:txBody>
      </p:sp>
      <p:pic>
        <p:nvPicPr>
          <p:cNvPr id="259" name="Google Shape;259;p27" descr="Aeroplanes on a road"/>
          <p:cNvPicPr preferRelativeResize="0"/>
          <p:nvPr/>
        </p:nvPicPr>
        <p:blipFill rotWithShape="1">
          <a:blip r:embed="rId3">
            <a:alphaModFix/>
          </a:blip>
          <a:srcRect l="18529" r="12092" b="-1"/>
          <a:stretch/>
        </p:blipFill>
        <p:spPr>
          <a:xfrm>
            <a:off x="5080274" y="0"/>
            <a:ext cx="7108675" cy="6788348"/>
          </a:xfrm>
          <a:prstGeom prst="rect">
            <a:avLst/>
          </a:prstGeom>
          <a:noFill/>
          <a:ln>
            <a:noFill/>
          </a:ln>
        </p:spPr>
      </p:pic>
      <p:sp>
        <p:nvSpPr>
          <p:cNvPr id="260" name="Google Shape;2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sp>
        <p:nvSpPr>
          <p:cNvPr id="261" name="Google Shape;261;p27"/>
          <p:cNvSpPr/>
          <p:nvPr/>
        </p:nvSpPr>
        <p:spPr>
          <a:xfrm>
            <a:off x="3" y="1438243"/>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62" name="Google Shape;262;p27"/>
          <p:cNvPicPr preferRelativeResize="0"/>
          <p:nvPr/>
        </p:nvPicPr>
        <p:blipFill rotWithShape="1">
          <a:blip r:embed="rId4">
            <a:alphaModFix/>
          </a:blip>
          <a:srcRect/>
          <a:stretch/>
        </p:blipFill>
        <p:spPr>
          <a:xfrm>
            <a:off x="6339088" y="4918063"/>
            <a:ext cx="4591050" cy="14382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898</Words>
  <Application>Microsoft Office PowerPoint</Application>
  <PresentationFormat>Widescreen</PresentationFormat>
  <Paragraphs>131</Paragraphs>
  <Slides>12</Slides>
  <Notes>12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12</vt:i4>
      </vt:variant>
    </vt:vector>
  </HeadingPairs>
  <TitlesOfParts>
    <vt:vector size="16" baseType="lpstr">
      <vt:lpstr>Arial</vt:lpstr>
      <vt:lpstr>Calibri</vt:lpstr>
      <vt:lpstr>Office Theme</vt:lpstr>
      <vt:lpstr>Office Theme</vt:lpstr>
      <vt:lpstr>Flight Delays by Days: Applied Data Analytics to Identify Factors Associated with Flight Delays</vt:lpstr>
      <vt:lpstr>Agenda</vt:lpstr>
      <vt:lpstr>Business Problem</vt:lpstr>
      <vt:lpstr>Description of Data</vt:lpstr>
      <vt:lpstr>Variable Dictionary</vt:lpstr>
      <vt:lpstr>Analyses</vt:lpstr>
      <vt:lpstr>Analysis of Variance  (ANOVA)</vt:lpstr>
      <vt:lpstr>Linear Regression</vt:lpstr>
      <vt:lpstr>Linear Regression cont’d</vt:lpstr>
      <vt:lpstr>Principal Components Analysis (PCA)</vt:lpstr>
      <vt:lpstr>Neural Network</vt:lpstr>
      <vt:lpstr>  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Delays by Days: Applied Data Analytics to Identify Factors Associated with Flight Delays</dc:title>
  <dc:creator>Laura Weatherford</dc:creator>
  <cp:lastModifiedBy>Laura Weatherford</cp:lastModifiedBy>
  <cp:revision>3</cp:revision>
  <dcterms:modified xsi:type="dcterms:W3CDTF">2023-04-26T00:36:08Z</dcterms:modified>
</cp:coreProperties>
</file>